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61" r:id="rId4"/>
    <p:sldId id="262" r:id="rId5"/>
    <p:sldId id="280" r:id="rId6"/>
    <p:sldId id="281" r:id="rId7"/>
    <p:sldId id="282" r:id="rId8"/>
    <p:sldId id="298" r:id="rId9"/>
    <p:sldId id="265" r:id="rId10"/>
    <p:sldId id="287" r:id="rId11"/>
    <p:sldId id="288" r:id="rId12"/>
    <p:sldId id="297" r:id="rId13"/>
    <p:sldId id="289" r:id="rId14"/>
    <p:sldId id="284" r:id="rId15"/>
    <p:sldId id="285" r:id="rId16"/>
    <p:sldId id="294" r:id="rId17"/>
    <p:sldId id="266" r:id="rId18"/>
    <p:sldId id="292" r:id="rId19"/>
    <p:sldId id="296" r:id="rId20"/>
    <p:sldId id="299" r:id="rId21"/>
    <p:sldId id="295" r:id="rId22"/>
    <p:sldId id="301" r:id="rId23"/>
    <p:sldId id="268" r:id="rId24"/>
    <p:sldId id="302" r:id="rId25"/>
    <p:sldId id="303" r:id="rId26"/>
    <p:sldId id="305" r:id="rId27"/>
    <p:sldId id="300" r:id="rId28"/>
    <p:sldId id="304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276" r:id="rId39"/>
  </p:sldIdLst>
  <p:sldSz cx="9144000" cy="5143500" type="screen16x9"/>
  <p:notesSz cx="6858000" cy="9144000"/>
  <p:embeddedFontLst>
    <p:embeddedFont>
      <p:font typeface="Proxima Nova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02B382B-8914-4F96-B8C1-B5EF617D537E}">
          <p14:sldIdLst>
            <p14:sldId id="256"/>
            <p14:sldId id="257"/>
            <p14:sldId id="261"/>
            <p14:sldId id="262"/>
            <p14:sldId id="280"/>
            <p14:sldId id="281"/>
            <p14:sldId id="282"/>
            <p14:sldId id="298"/>
            <p14:sldId id="265"/>
            <p14:sldId id="287"/>
            <p14:sldId id="288"/>
            <p14:sldId id="297"/>
            <p14:sldId id="289"/>
            <p14:sldId id="284"/>
            <p14:sldId id="285"/>
            <p14:sldId id="294"/>
            <p14:sldId id="266"/>
            <p14:sldId id="292"/>
            <p14:sldId id="296"/>
            <p14:sldId id="299"/>
            <p14:sldId id="295"/>
            <p14:sldId id="301"/>
            <p14:sldId id="268"/>
            <p14:sldId id="302"/>
            <p14:sldId id="303"/>
            <p14:sldId id="305"/>
            <p14:sldId id="300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760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282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790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978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75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586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749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089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f8fdce05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f8fdce05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121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7288f9b0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7288f9b0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f8fdce05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f8fdce05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306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055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14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f8fdce05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f8fdce05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684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f8fdce05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f8fdce05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396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265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9429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3801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453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7288f9b0f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7288f9b0f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238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434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89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5265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97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731b251af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731b251af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f8fdce05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6f8fdce05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365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f8fdce05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6f8fdce05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08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f8fdce05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6f8fdce05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109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70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P-GGC/LightUp-Teaching-Programming-Basics-with-Scratch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scratch.mit.edu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TAP LIGHT UP WORKSHOP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Created By: Jared Alt, Sterling Abrams, and Anh Thu Nguyen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Familiar With Scratch – Part 2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4760248" cy="3070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" dirty="0"/>
              <a:t>Sprites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is what Scratch calls an object or an image. They can be anything such as animals, shapes, or characters, but today we will be using lightbulbs and arrows.</a:t>
            </a:r>
            <a:endParaRPr lang="en" dirty="0"/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They are going to be shown at the bottom right of our screen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You will know that you are working on a sprite if there is a purple box around the object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EFCD73-D665-9C07-7BFE-382E03358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50" t="59438"/>
          <a:stretch/>
        </p:blipFill>
        <p:spPr>
          <a:xfrm>
            <a:off x="5346709" y="1390186"/>
            <a:ext cx="3663644" cy="208007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5E25212-4BAA-5540-D023-E97AF8F05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728" y="2182474"/>
            <a:ext cx="786462" cy="568160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Familiar With Scratch – Part 3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049317"/>
            <a:ext cx="4760248" cy="2609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At the top right of Scratch, you will see our “game-screen” this is where our sprites and the code will work together to make our game.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The green flag at the top is how we run our code, and the stop sign will stop any of our animations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		Now let’s get coding!</a:t>
            </a:r>
            <a:endParaRPr lang="e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EFCD73-D665-9C07-7BFE-382E03358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50" t="-53" b="40676"/>
          <a:stretch/>
        </p:blipFill>
        <p:spPr>
          <a:xfrm>
            <a:off x="5144429" y="998792"/>
            <a:ext cx="3813885" cy="316973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F897F6A-E8A8-EC02-E11A-EB713CCD2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948" y="1017725"/>
            <a:ext cx="717107" cy="259093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57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Familiar With Scratch – Part 4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699" y="1049317"/>
            <a:ext cx="8453160" cy="1783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The most important thing is to make sur that you have the correct sprite selected at the bottom of your screen when coding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We will first start coding for the yellow lightbulb, so make sure you click the sprite at the bottom.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44627DA-0774-5F9F-0337-2289E54D2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11" y="2456234"/>
            <a:ext cx="5602525" cy="238991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4CB3B04-CC91-B9E1-4DBB-4B137449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1600" y="2623790"/>
            <a:ext cx="426565" cy="292252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FC88B2-92DF-C97C-70B7-ECB5959BF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559" y="4236077"/>
            <a:ext cx="426565" cy="292252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31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C4670-5939-BD89-FF61-D5A70B1F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LightUp Workshop Part 1</a:t>
            </a:r>
          </a:p>
        </p:txBody>
      </p:sp>
    </p:spTree>
    <p:extLst>
      <p:ext uri="{BB962C8B-B14F-4D97-AF65-F5344CB8AC3E}">
        <p14:creationId xmlns:p14="http://schemas.microsoft.com/office/powerpoint/2010/main" val="629217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 on Lights 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962551"/>
            <a:ext cx="5092924" cy="34161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   To grab a beginning block, go the Events category 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Find the </a:t>
            </a:r>
            <a:r>
              <a:rPr lang="en" b="1" dirty="0"/>
              <a:t>“When ____ key pressed”</a:t>
            </a:r>
            <a:r>
              <a:rPr lang="en" dirty="0"/>
              <a:t>, click and drag it to the workspace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 o There is a drop-down menu for you to select what key triggers the code, select the “left arrow”</a:t>
            </a:r>
            <a:endParaRPr dirty="0"/>
          </a:p>
        </p:txBody>
      </p:sp>
      <p:pic>
        <p:nvPicPr>
          <p:cNvPr id="2" name="Picture 1" descr="A yellow folder with white text&#10;&#10;Description automatically generated">
            <a:extLst>
              <a:ext uri="{FF2B5EF4-FFF2-40B4-BE49-F238E27FC236}">
                <a16:creationId xmlns:a16="http://schemas.microsoft.com/office/drawing/2014/main" id="{3B198065-DAC4-ED19-E98D-91C96369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522" y="1333796"/>
            <a:ext cx="2234565" cy="73088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D1B5BFD-D7E2-9D98-5876-73E6307FA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554" y="2420371"/>
            <a:ext cx="1460500" cy="2453640"/>
          </a:xfrm>
          <a:prstGeom prst="rect">
            <a:avLst/>
          </a:prstGeom>
        </p:spPr>
      </p:pic>
      <p:pic>
        <p:nvPicPr>
          <p:cNvPr id="4" name="Picture 3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E468321D-C1AF-7BAD-657C-421CB0129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982" y="269489"/>
            <a:ext cx="822960" cy="7283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C132632-9AA3-882F-129D-D910B817E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950" y="3635298"/>
            <a:ext cx="619854" cy="267630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89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 on Lights – Part 2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4951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   Go to the Looks category 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Grab two of the </a:t>
            </a:r>
            <a:r>
              <a:rPr lang="en" b="1" dirty="0"/>
              <a:t>“Switch costume to ______” </a:t>
            </a:r>
            <a:r>
              <a:rPr lang="en" dirty="0"/>
              <a:t>block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o They should snap together with the starting block when they get close together</a:t>
            </a:r>
            <a:endParaRPr dirty="0"/>
          </a:p>
        </p:txBody>
      </p:sp>
      <p:pic>
        <p:nvPicPr>
          <p:cNvPr id="2" name="Picture 1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8C4A7534-310C-2343-5488-35D7F6F92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08" y="1099198"/>
            <a:ext cx="617220" cy="597535"/>
          </a:xfrm>
          <a:prstGeom prst="rect">
            <a:avLst/>
          </a:prstGeom>
        </p:spPr>
      </p:pic>
      <p:pic>
        <p:nvPicPr>
          <p:cNvPr id="3" name="Picture 2" descr="A purple rectangle with white text&#10;&#10;Description automatically generated">
            <a:extLst>
              <a:ext uri="{FF2B5EF4-FFF2-40B4-BE49-F238E27FC236}">
                <a16:creationId xmlns:a16="http://schemas.microsoft.com/office/drawing/2014/main" id="{A6010BFC-83B3-17A4-97F1-728702B1C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818" y="1975485"/>
            <a:ext cx="2438400" cy="596265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4CF290-1A2B-11D3-8B5B-92022EE7C8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686" b="5490"/>
          <a:stretch/>
        </p:blipFill>
        <p:spPr bwMode="auto">
          <a:xfrm>
            <a:off x="5063156" y="2869580"/>
            <a:ext cx="3862960" cy="17510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90888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 on Lights – Part 3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4951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   </a:t>
            </a:r>
            <a:r>
              <a:rPr lang="en-US" dirty="0"/>
              <a:t>Change the first </a:t>
            </a:r>
            <a:r>
              <a:rPr lang="en-US" b="1" dirty="0"/>
              <a:t>“Switch costume to _____” </a:t>
            </a:r>
            <a:r>
              <a:rPr lang="en-US" dirty="0"/>
              <a:t>block to “yellow on”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Leave the second one alone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This will give our game the appearance that our game has flashing/blinking lights</a:t>
            </a: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30DCBB96-25BC-54D4-E258-5BA437FBA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34" y="1992352"/>
            <a:ext cx="3151505" cy="17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68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 on Lights – Part 4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700" y="1375499"/>
            <a:ext cx="4602271" cy="2505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Go to the Control category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Grab the </a:t>
            </a:r>
            <a:r>
              <a:rPr lang="en" b="1" dirty="0"/>
              <a:t>“Wait ____ seconds” </a:t>
            </a:r>
            <a:r>
              <a:rPr lang="en" dirty="0"/>
              <a:t>block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Sandwich it between your two </a:t>
            </a:r>
            <a:r>
              <a:rPr lang="en" b="1" dirty="0"/>
              <a:t>“Switch costume to ______” </a:t>
            </a:r>
            <a:r>
              <a:rPr lang="en" dirty="0"/>
              <a:t>blocks</a:t>
            </a:r>
            <a:endParaRPr dirty="0"/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4F99DF1A-126C-EDF3-FC48-6BBA79DC6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23" y="693557"/>
            <a:ext cx="782320" cy="648335"/>
          </a:xfrm>
          <a:prstGeom prst="rect">
            <a:avLst/>
          </a:prstGeom>
        </p:spPr>
      </p:pic>
      <p:pic>
        <p:nvPicPr>
          <p:cNvPr id="3" name="Picture 2" descr="A yellow rectangular object with white circle and black text&#10;&#10;Description automatically generated">
            <a:extLst>
              <a:ext uri="{FF2B5EF4-FFF2-40B4-BE49-F238E27FC236}">
                <a16:creationId xmlns:a16="http://schemas.microsoft.com/office/drawing/2014/main" id="{53CF1094-A9C5-A298-35E4-5E5039152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996" y="1896670"/>
            <a:ext cx="1730375" cy="648970"/>
          </a:xfrm>
          <a:prstGeom prst="rect">
            <a:avLst/>
          </a:prstGeom>
        </p:spPr>
      </p:pic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EDBBD80F-6F60-D7FF-EFE2-22ADA081E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321" y="2937213"/>
            <a:ext cx="3151505" cy="16135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 on Lights – Part 5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5431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You can use this block to adjust how long you want the light to stay on</a:t>
            </a:r>
            <a:endParaRPr dirty="0"/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" dirty="0"/>
              <a:t>The game uses .1 seconds</a:t>
            </a:r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Now click the green flag and test it out</a:t>
            </a:r>
            <a:endParaRPr dirty="0"/>
          </a:p>
        </p:txBody>
      </p:sp>
      <p:pic>
        <p:nvPicPr>
          <p:cNvPr id="2" name="Google Shape;124;p24">
            <a:extLst>
              <a:ext uri="{FF2B5EF4-FFF2-40B4-BE49-F238E27FC236}">
                <a16:creationId xmlns:a16="http://schemas.microsoft.com/office/drawing/2014/main" id="{86AF50B8-EDD2-7FFE-4375-86C184EAA8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333" t="7284" r="24418" b="14936"/>
          <a:stretch/>
        </p:blipFill>
        <p:spPr>
          <a:xfrm>
            <a:off x="5754030" y="877230"/>
            <a:ext cx="2743200" cy="215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9E3BAE0-0415-EB67-90F6-D38BEF10A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260" y="3441115"/>
            <a:ext cx="2110740" cy="112776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9E2FDDB-264A-8AEC-D497-4FF0D8A51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30" y="3441115"/>
            <a:ext cx="367030" cy="311785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57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turn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79539" cy="1546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If your code works, congratulations you have now made your first animation with Scratch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Follow the same steps to add the same animations for the rest of the lightbulbs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Make sure to select the sprite you want to work 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C4A365-55FB-F6B2-64DB-2CB00294A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322" y="2542702"/>
            <a:ext cx="4939007" cy="222663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AD30752-5587-3641-3A55-568144945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772" y="2542702"/>
            <a:ext cx="367030" cy="311785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A2729-440B-7EDF-CEC0-74D1D2F5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0938" y="4088822"/>
            <a:ext cx="394008" cy="408837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3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TAP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TAP otherwise known as the Technology Ambassador Program is an award winning program at GGC which aims to </a:t>
            </a:r>
            <a:endParaRPr dirty="0"/>
          </a:p>
          <a:p>
            <a:pPr lvl="0" algn="l" rtl="0">
              <a:spcBef>
                <a:spcPts val="12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Increase interest in programming the the number of students who commit to an IT major.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Provide outreach opportunities for GGC students through developing games and programs and presenting them to introductory STEM courses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Develop soft skills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turn – Part 2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79539" cy="1204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buFont typeface="Courier New" panose="02070309020205020404" pitchFamily="49" charset="0"/>
              <a:buChar char="o"/>
            </a:pPr>
            <a:r>
              <a:rPr lang="en" dirty="0"/>
              <a:t>Use the “up-arrow” for blue lightbulb</a:t>
            </a:r>
          </a:p>
          <a:p>
            <a:pPr algn="ctr">
              <a:buFont typeface="Courier New" panose="02070309020205020404" pitchFamily="49" charset="0"/>
              <a:buChar char="o"/>
            </a:pPr>
            <a:r>
              <a:rPr lang="en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Use the “down-arrow” for green lightbulb</a:t>
            </a:r>
          </a:p>
          <a:p>
            <a:pPr algn="ctr">
              <a:buFont typeface="Courier New" panose="02070309020205020404" pitchFamily="49" charset="0"/>
              <a:buChar char="o"/>
            </a:pPr>
            <a:r>
              <a:rPr lang="en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Use the “right-arrow” for red lightbulb</a:t>
            </a:r>
            <a:endParaRPr lang="en" dirty="0">
              <a:latin typeface="Proxima Nova" panose="020B060402020202020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C4A365-55FB-F6B2-64DB-2CB00294A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322" y="2542702"/>
            <a:ext cx="4939007" cy="222663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AD30752-5587-3641-3A55-568144945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772" y="2542702"/>
            <a:ext cx="367030" cy="311785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A2729-440B-7EDF-CEC0-74D1D2F5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0938" y="4088822"/>
            <a:ext cx="394008" cy="408837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89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C4670-5939-BD89-FF61-D5A70B1F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LightUp Workshop Part 2</a:t>
            </a:r>
          </a:p>
        </p:txBody>
      </p:sp>
    </p:spTree>
    <p:extLst>
      <p:ext uri="{BB962C8B-B14F-4D97-AF65-F5344CB8AC3E}">
        <p14:creationId xmlns:p14="http://schemas.microsoft.com/office/powerpoint/2010/main" val="4136062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Falling Arrows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393319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For this part of the workshop, we are going to create another animation for our game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We are going to have our game give the illusion that arrows are falling across the screen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So, we will focus on coding the movements for the arrows at the top of our page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FB10BE2-9296-0B71-1711-609387A6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093" y="1487234"/>
            <a:ext cx="4544281" cy="216903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7485F6D-C35C-FD67-38D8-CFBB0DB31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94" y="1630433"/>
            <a:ext cx="1017905" cy="276860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48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Falling Arrows – Part 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To start creating the falling arrows make sure to have the yellow arrow highlighted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We are going to focus on having the arrow fall straight down and stop when it hits yellow lightbulb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1EA8B3F-1AB9-BE27-21D5-D335EC64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225" y="2860675"/>
            <a:ext cx="3510915" cy="16764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86D22B2-0DBE-9780-B72F-0A1C318E5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0660" y="4228315"/>
            <a:ext cx="353060" cy="283845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8F52C-F5CB-EEC9-7AFE-0C5B8A34A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950" y="2937494"/>
            <a:ext cx="396240" cy="234950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3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97587" y="1354323"/>
            <a:ext cx="5092924" cy="2434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   To grab a beginning block, go the Events category 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Find the </a:t>
            </a:r>
            <a:r>
              <a:rPr lang="en" b="1" dirty="0"/>
              <a:t>“When ___ clicked”</a:t>
            </a:r>
            <a:r>
              <a:rPr lang="en" dirty="0"/>
              <a:t>, click and drag it to the workspace</a:t>
            </a:r>
            <a:endParaRPr dirty="0"/>
          </a:p>
        </p:txBody>
      </p:sp>
      <p:pic>
        <p:nvPicPr>
          <p:cNvPr id="4" name="Picture 3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E468321D-C1AF-7BAD-657C-421CB012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82" y="269489"/>
            <a:ext cx="822960" cy="728345"/>
          </a:xfrm>
          <a:prstGeom prst="rect">
            <a:avLst/>
          </a:prstGeom>
        </p:spPr>
      </p:pic>
      <p:pic>
        <p:nvPicPr>
          <p:cNvPr id="5" name="Picture 4" descr="A yellow object with a flag&#10;&#10;Description automatically generated">
            <a:extLst>
              <a:ext uri="{FF2B5EF4-FFF2-40B4-BE49-F238E27FC236}">
                <a16:creationId xmlns:a16="http://schemas.microsoft.com/office/drawing/2014/main" id="{E1692F71-6998-A54F-37C8-2607B3EC0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952" y="1240572"/>
            <a:ext cx="1785704" cy="77354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77927E4-E189-B76C-D633-9150D6FA9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966" y="2823597"/>
            <a:ext cx="3241675" cy="1555115"/>
          </a:xfrm>
          <a:prstGeom prst="rect">
            <a:avLst/>
          </a:prstGeom>
        </p:spPr>
      </p:pic>
      <p:cxnSp>
        <p:nvCxnSpPr>
          <p:cNvPr id="8" name="AutoShape 4">
            <a:extLst>
              <a:ext uri="{FF2B5EF4-FFF2-40B4-BE49-F238E27FC236}">
                <a16:creationId xmlns:a16="http://schemas.microsoft.com/office/drawing/2014/main" id="{E4103AE1-1DB3-D058-40C0-D5DCCD88254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22762" y="3065385"/>
            <a:ext cx="754380" cy="18732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82270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4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97587" y="1354323"/>
            <a:ext cx="5092924" cy="2434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>
              <a:spcBef>
                <a:spcPts val="1200"/>
              </a:spcBef>
              <a:buNone/>
            </a:pPr>
            <a:r>
              <a:rPr lang="en" dirty="0"/>
              <a:t>o   </a:t>
            </a:r>
            <a:r>
              <a:rPr lang="en-US" kern="100" dirty="0">
                <a:latin typeface="Proxima Nova" panose="020B0604020202020204" charset="0"/>
                <a:cs typeface="Times New Roman" panose="02020603050405020304" pitchFamily="18" charset="0"/>
              </a:rPr>
              <a:t>G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o to the “Control” category and find the </a:t>
            </a:r>
            <a:r>
              <a:rPr lang="en-US" sz="1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“Create clone of ______” 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Drag it to your workspace and place it under your </a:t>
            </a:r>
            <a:r>
              <a:rPr lang="en" b="1" dirty="0"/>
              <a:t>“When ___ clicked” </a:t>
            </a:r>
            <a:r>
              <a:rPr lang="en" dirty="0"/>
              <a:t>block so that they snap together</a:t>
            </a:r>
            <a:endParaRPr lang="en-US" kern="100" dirty="0"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7A666649-1EC3-1A8A-6B54-2429E66A6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548" y="238632"/>
            <a:ext cx="940510" cy="779093"/>
          </a:xfrm>
          <a:prstGeom prst="rect">
            <a:avLst/>
          </a:prstGeom>
        </p:spPr>
      </p:pic>
      <p:pic>
        <p:nvPicPr>
          <p:cNvPr id="3" name="Picture 2" descr="A yellow rectangle with white text&#10;&#10;Description automatically generated">
            <a:extLst>
              <a:ext uri="{FF2B5EF4-FFF2-40B4-BE49-F238E27FC236}">
                <a16:creationId xmlns:a16="http://schemas.microsoft.com/office/drawing/2014/main" id="{129F2FF1-FE02-AEE3-D861-29F2595D2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177" y="1590306"/>
            <a:ext cx="2472567" cy="779092"/>
          </a:xfrm>
          <a:prstGeom prst="rect">
            <a:avLst/>
          </a:prstGeom>
        </p:spPr>
      </p:pic>
      <p:pic>
        <p:nvPicPr>
          <p:cNvPr id="6" name="Picture 5" descr="A yellow and white text&#10;&#10;Description automatically generated with medium confidence">
            <a:extLst>
              <a:ext uri="{FF2B5EF4-FFF2-40B4-BE49-F238E27FC236}">
                <a16:creationId xmlns:a16="http://schemas.microsoft.com/office/drawing/2014/main" id="{30E7BCA0-E645-70D2-8D2F-DA855539E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188" y="3163648"/>
            <a:ext cx="2286547" cy="12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47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5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97587" y="1354322"/>
            <a:ext cx="5092924" cy="2831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What we just did 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was create a duplicate or clone of our sprite when the user clicks the green flag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Next, we are going to tell Scratch that when we create a clone of our arrow, we want to trigger a new start block with some action.</a:t>
            </a: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7A666649-1EC3-1A8A-6B54-2429E66A6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548" y="238632"/>
            <a:ext cx="940510" cy="779093"/>
          </a:xfrm>
          <a:prstGeom prst="rect">
            <a:avLst/>
          </a:prstGeom>
        </p:spPr>
      </p:pic>
      <p:pic>
        <p:nvPicPr>
          <p:cNvPr id="3" name="Picture 2" descr="A yellow rectangle with white text&#10;&#10;Description automatically generated">
            <a:extLst>
              <a:ext uri="{FF2B5EF4-FFF2-40B4-BE49-F238E27FC236}">
                <a16:creationId xmlns:a16="http://schemas.microsoft.com/office/drawing/2014/main" id="{129F2FF1-FE02-AEE3-D861-29F2595D2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177" y="1590306"/>
            <a:ext cx="2472567" cy="779092"/>
          </a:xfrm>
          <a:prstGeom prst="rect">
            <a:avLst/>
          </a:prstGeom>
        </p:spPr>
      </p:pic>
      <p:pic>
        <p:nvPicPr>
          <p:cNvPr id="6" name="Picture 5" descr="A yellow and white text&#10;&#10;Description automatically generated with medium confidence">
            <a:extLst>
              <a:ext uri="{FF2B5EF4-FFF2-40B4-BE49-F238E27FC236}">
                <a16:creationId xmlns:a16="http://schemas.microsoft.com/office/drawing/2014/main" id="{30E7BCA0-E645-70D2-8D2F-DA855539E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188" y="3163648"/>
            <a:ext cx="2286547" cy="12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05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Falling Arrows – Part 6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 descr="A screenshot of a chat&#10;&#10;Description automatically generated">
            <a:extLst>
              <a:ext uri="{FF2B5EF4-FFF2-40B4-BE49-F238E27FC236}">
                <a16:creationId xmlns:a16="http://schemas.microsoft.com/office/drawing/2014/main" id="{90063713-4A9A-F4E3-74CD-C89723A4B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80" b="17756"/>
          <a:stretch/>
        </p:blipFill>
        <p:spPr bwMode="auto">
          <a:xfrm>
            <a:off x="5796512" y="1417588"/>
            <a:ext cx="2846508" cy="2308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9289D7-3EFF-E7DB-24DC-35E3CC80DDF8}"/>
              </a:ext>
            </a:extLst>
          </p:cNvPr>
          <p:cNvSpPr txBox="1"/>
          <p:nvPr/>
        </p:nvSpPr>
        <p:spPr>
          <a:xfrm>
            <a:off x="351290" y="1479395"/>
            <a:ext cx="5255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To add the second part of our code we will need to move another “Control” block in our work area </a:t>
            </a:r>
          </a:p>
          <a:p>
            <a:endParaRPr lang="en-US" sz="1800" kern="100" dirty="0">
              <a:solidFill>
                <a:schemeClr val="accent3"/>
              </a:solidFill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kern="100" dirty="0">
                <a:solidFill>
                  <a:schemeClr val="accent3"/>
                </a:solidFill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r>
              <a:rPr lang="en-US" sz="1800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bove our </a:t>
            </a:r>
            <a:r>
              <a:rPr lang="en-US" sz="1800" b="1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“Create clone of ______” </a:t>
            </a:r>
            <a:r>
              <a:rPr lang="en-US" sz="1800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block, there should be a </a:t>
            </a:r>
            <a:r>
              <a:rPr lang="en-US" sz="1800" b="1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“When I start as a clone” </a:t>
            </a:r>
            <a:r>
              <a:rPr lang="en-US" sz="1800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 above it</a:t>
            </a:r>
          </a:p>
          <a:p>
            <a:endParaRPr lang="en-US" sz="1800" kern="100" dirty="0">
              <a:solidFill>
                <a:schemeClr val="accent3"/>
              </a:solidFill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kern="100" dirty="0">
                <a:solidFill>
                  <a:schemeClr val="accent3"/>
                </a:solidFill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Take the block and drag it to your workspace</a:t>
            </a:r>
            <a:endParaRPr lang="en-US" sz="1800" kern="100" dirty="0">
              <a:solidFill>
                <a:schemeClr val="accent3"/>
              </a:solidFill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>
              <a:latin typeface="Proxima Nova" panose="020B0604020202020204" charset="0"/>
            </a:endParaRPr>
          </a:p>
        </p:txBody>
      </p:sp>
      <p:cxnSp>
        <p:nvCxnSpPr>
          <p:cNvPr id="4" name="AutoShape 4">
            <a:extLst>
              <a:ext uri="{FF2B5EF4-FFF2-40B4-BE49-F238E27FC236}">
                <a16:creationId xmlns:a16="http://schemas.microsoft.com/office/drawing/2014/main" id="{B18C300F-CB0E-CC3C-6218-347BE44637C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435425" y="1620643"/>
            <a:ext cx="783849" cy="57641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95951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Falling Arrows – Part 7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0" y="1487106"/>
            <a:ext cx="4029841" cy="3211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Your workspace should now look like this with the blocks being next to each other 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The </a:t>
            </a:r>
            <a:r>
              <a:rPr lang="en-US" b="1" dirty="0"/>
              <a:t>“When I start as a clone” </a:t>
            </a:r>
            <a:r>
              <a:rPr lang="en-US" dirty="0"/>
              <a:t>block and the code we are going to add underneath it is going to be triggered when a clone is created</a:t>
            </a:r>
            <a:endParaRPr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50E7AA-1404-FE57-4844-F172B4706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815" y="2860675"/>
            <a:ext cx="4318581" cy="208132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EB6FB1-626C-314E-0DA6-15E81E0199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80" b="13858"/>
          <a:stretch/>
        </p:blipFill>
        <p:spPr bwMode="auto">
          <a:xfrm>
            <a:off x="4645814" y="1596049"/>
            <a:ext cx="4318581" cy="11754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837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8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97587" y="1354323"/>
            <a:ext cx="5092924" cy="2434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>
              <a:spcBef>
                <a:spcPts val="1200"/>
              </a:spcBef>
              <a:buNone/>
            </a:pPr>
            <a:r>
              <a:rPr lang="en" dirty="0"/>
              <a:t>o  </a:t>
            </a:r>
            <a:r>
              <a:rPr lang="en" dirty="0">
                <a:latin typeface="Proxima Nova" panose="020B0604020202020204" charset="0"/>
              </a:rPr>
              <a:t>Go to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the “Motion” category and find the </a:t>
            </a:r>
            <a:r>
              <a:rPr lang="en-US" sz="1800" b="1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“Glide __ secs to x: ___ y: ___”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block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Drag it to your workspace and place it under your </a:t>
            </a:r>
            <a:r>
              <a:rPr lang="en" b="1" dirty="0">
                <a:latin typeface="Proxima Nova" panose="020B0604020202020204" charset="0"/>
              </a:rPr>
              <a:t>“When I start as a clone” </a:t>
            </a:r>
            <a:r>
              <a:rPr lang="en" dirty="0">
                <a:latin typeface="Proxima Nova" panose="020B0604020202020204" charset="0"/>
              </a:rPr>
              <a:t>block so that they snap together</a:t>
            </a:r>
            <a:endParaRPr lang="en-US" kern="100" dirty="0"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blue circle with black text&#10;&#10;Description automatically generated">
            <a:extLst>
              <a:ext uri="{FF2B5EF4-FFF2-40B4-BE49-F238E27FC236}">
                <a16:creationId xmlns:a16="http://schemas.microsoft.com/office/drawing/2014/main" id="{DC2101B4-A978-1E16-3745-EAAEDD4CF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378" y="471957"/>
            <a:ext cx="939460" cy="643644"/>
          </a:xfrm>
          <a:prstGeom prst="rect">
            <a:avLst/>
          </a:prstGeom>
        </p:spPr>
      </p:pic>
      <p:pic>
        <p:nvPicPr>
          <p:cNvPr id="5" name="Picture 4" descr="A blue rectangle with white text and a white arrow&#10;&#10;Description automatically generated">
            <a:extLst>
              <a:ext uri="{FF2B5EF4-FFF2-40B4-BE49-F238E27FC236}">
                <a16:creationId xmlns:a16="http://schemas.microsoft.com/office/drawing/2014/main" id="{BAC3CEDD-9EB6-8218-B240-7D8FF48AE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054" y="1661880"/>
            <a:ext cx="3322108" cy="764268"/>
          </a:xfrm>
          <a:prstGeom prst="rect">
            <a:avLst/>
          </a:prstGeom>
        </p:spPr>
      </p:pic>
      <p:pic>
        <p:nvPicPr>
          <p:cNvPr id="7" name="Picture 6" descr="A chat box with text&#10;&#10;Description automatically generated">
            <a:extLst>
              <a:ext uri="{FF2B5EF4-FFF2-40B4-BE49-F238E27FC236}">
                <a16:creationId xmlns:a16="http://schemas.microsoft.com/office/drawing/2014/main" id="{D111EA05-A1B6-8D78-19C3-9F53EE14D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054" y="3070304"/>
            <a:ext cx="3346805" cy="128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3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22987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The Creators!</a:t>
            </a:r>
            <a:endParaRPr dirty="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099" y="722170"/>
            <a:ext cx="5121802" cy="38413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CF6C0-5137-A744-5F03-86DC8C8849ED}"/>
              </a:ext>
            </a:extLst>
          </p:cNvPr>
          <p:cNvSpPr txBox="1"/>
          <p:nvPr/>
        </p:nvSpPr>
        <p:spPr>
          <a:xfrm>
            <a:off x="0" y="465201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Sterling Abrams, Anh Thu Nguyen, Jared Alt </a:t>
            </a:r>
          </a:p>
          <a:p>
            <a:pPr algn="ctr"/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DC01E-504F-EC83-5159-EFD604063E8D}"/>
              </a:ext>
            </a:extLst>
          </p:cNvPr>
          <p:cNvSpPr txBox="1"/>
          <p:nvPr/>
        </p:nvSpPr>
        <p:spPr>
          <a:xfrm>
            <a:off x="3757492" y="4498128"/>
            <a:ext cx="162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left to right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9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97587" y="1354323"/>
            <a:ext cx="5092924" cy="2434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" dirty="0"/>
              <a:t>o  </a:t>
            </a:r>
            <a:r>
              <a:rPr lang="en-US" dirty="0"/>
              <a:t>If your coordinates are different than the ones shown in the do not worry because we have to change them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For the X coordinates: -100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For the Y coordinates: -200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hat&#10;&#10;Description automatically generated">
            <a:extLst>
              <a:ext uri="{FF2B5EF4-FFF2-40B4-BE49-F238E27FC236}">
                <a16:creationId xmlns:a16="http://schemas.microsoft.com/office/drawing/2014/main" id="{8BA75634-6C2D-16F4-9181-6D61E18C5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11" y="1885695"/>
            <a:ext cx="3611353" cy="151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6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10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38114" y="1852411"/>
            <a:ext cx="5092924" cy="2434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" dirty="0">
                <a:latin typeface="Proxima Nova" panose="020B0604020202020204" charset="0"/>
              </a:rPr>
              <a:t>o  </a:t>
            </a:r>
            <a:r>
              <a:rPr lang="en-US" kern="100" dirty="0">
                <a:latin typeface="Proxima Nova" panose="020B0604020202020204" charset="0"/>
                <a:cs typeface="Times New Roman" panose="02020603050405020304" pitchFamily="18" charset="0"/>
              </a:rPr>
              <a:t>C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lick the green flag to see how your Scratch program works! If it works correctly a yellow arrow should fall and stop at the bottom of your yellow light.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1F5FFDF-F7AC-FEDC-CB0E-B9EFAF4F8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038" y="1562479"/>
            <a:ext cx="3579271" cy="246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76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11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33815" y="1286107"/>
            <a:ext cx="5197223" cy="3001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" dirty="0">
                <a:latin typeface="Proxima Nova" panose="020B0604020202020204" charset="0"/>
              </a:rPr>
              <a:t>o  </a:t>
            </a:r>
            <a:r>
              <a:rPr lang="en-US" kern="100" dirty="0">
                <a:latin typeface="Proxima Nova" panose="020B0604020202020204" charset="0"/>
                <a:cs typeface="Times New Roman" panose="02020603050405020304" pitchFamily="18" charset="0"/>
              </a:rPr>
              <a:t>If it works, we now want to delete the clone after we are done with it, so all the clones don’t stack on top of each other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Go to</a:t>
            </a:r>
            <a:r>
              <a:rPr lang="en-US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the “Control” category and find the </a:t>
            </a:r>
            <a:r>
              <a:rPr lang="en-US" sz="1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“Delete this clone” 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block.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Drag that block to your work area in the middle of your screen and place it under the </a:t>
            </a:r>
            <a:r>
              <a:rPr lang="en-US" sz="1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“Glide ___ secs to x: ___ y: ___”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block.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200"/>
              </a:spcBef>
              <a:buNone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8DC261AE-F5B9-093E-B33A-96DC0F239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466" y="220645"/>
            <a:ext cx="1079046" cy="894097"/>
          </a:xfrm>
          <a:prstGeom prst="rect">
            <a:avLst/>
          </a:prstGeom>
        </p:spPr>
      </p:pic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2725644C-931D-A05B-6806-19A52F7FB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26" t="64717" r="29975" b="17755"/>
          <a:stretch/>
        </p:blipFill>
        <p:spPr bwMode="auto">
          <a:xfrm>
            <a:off x="6052578" y="1653730"/>
            <a:ext cx="2488822" cy="9887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A0884273-7220-4B66-2501-27BA19289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089" y="3248367"/>
            <a:ext cx="2817801" cy="145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7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12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08156" y="1219699"/>
            <a:ext cx="5590478" cy="356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Run the code again and now your arrow disappears after 1 second is up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To get the arrows to keep falling we need to use a loop. A loop repeats a set of code blocks over and over until our condition is over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3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Scroll to the top of the “Control” category and find the </a:t>
            </a:r>
            <a:r>
              <a:rPr lang="en-US" sz="3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“Repeat ___” </a:t>
            </a:r>
            <a:r>
              <a:rPr lang="en-US" sz="3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block. The entire block will be our loop and the number is our condition which tells our program how many times we want to repeat our code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8DC261AE-F5B9-093E-B33A-96DC0F239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383" y="706244"/>
            <a:ext cx="1239333" cy="1026911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22667039-9C4D-9172-F283-BBC093AAB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010" y="2142397"/>
            <a:ext cx="2778818" cy="187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38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13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33815" y="1286107"/>
            <a:ext cx="5197223" cy="356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lace this code under the </a:t>
            </a:r>
            <a:r>
              <a:rPr lang="en-US" sz="1800" b="1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“When ____ clicked” 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 and Scratch should put your </a:t>
            </a:r>
            <a:r>
              <a:rPr lang="en-US" sz="1800" b="1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“Create clone of _______” 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 in the </a:t>
            </a:r>
            <a:r>
              <a:rPr lang="en-US" sz="1800" b="1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“Repeat ___” 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block, but if it doesn’t drag the block inside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un your code and see how all the arrows are clumped together?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W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e need to have our code wait before we create the next arrow.</a:t>
            </a: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EED12191-A778-A398-F189-93A387CC5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733" y="1524001"/>
            <a:ext cx="2863875" cy="22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71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14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33815" y="1286107"/>
            <a:ext cx="5197223" cy="356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In the “Control” category drag the </a:t>
            </a:r>
            <a:r>
              <a:rPr lang="en-US" sz="1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“Wait ___ seconds”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block under the </a:t>
            </a:r>
            <a:r>
              <a:rPr lang="en-US" sz="1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“Create clone of _______” 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block. Then run your code again.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Now the yellow arrows now “fall” one by one. </a:t>
            </a:r>
          </a:p>
          <a:p>
            <a:pPr marL="342900"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kern="100" dirty="0"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If you feel like it’s still a little too fast, then adjust the seconds to your liking.</a:t>
            </a:r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07526D8E-F834-4D5B-4E57-1BC89E6EF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753" y="130921"/>
            <a:ext cx="1070537" cy="886804"/>
          </a:xfrm>
          <a:prstGeom prst="rect">
            <a:avLst/>
          </a:prstGeom>
        </p:spPr>
      </p:pic>
      <p:pic>
        <p:nvPicPr>
          <p:cNvPr id="3" name="Picture 2" descr="A yellow rectangular object with white text and a white circle&#10;&#10;Description automatically generated">
            <a:extLst>
              <a:ext uri="{FF2B5EF4-FFF2-40B4-BE49-F238E27FC236}">
                <a16:creationId xmlns:a16="http://schemas.microsoft.com/office/drawing/2014/main" id="{3805EE38-4F9F-5CDC-6555-32FDE3233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48" y="1349385"/>
            <a:ext cx="2128146" cy="890704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5F2BB856-4069-322E-EB4F-1BD3EEFC2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568" y="2571750"/>
            <a:ext cx="2306282" cy="232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8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chat&#10;&#10;Description automatically generated">
            <a:extLst>
              <a:ext uri="{FF2B5EF4-FFF2-40B4-BE49-F238E27FC236}">
                <a16:creationId xmlns:a16="http://schemas.microsoft.com/office/drawing/2014/main" id="{5FDEFCF6-BA3F-3CE2-DEA2-FF7C043C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434" y="2542702"/>
            <a:ext cx="4627783" cy="2219642"/>
          </a:xfrm>
          <a:prstGeom prst="rect">
            <a:avLst/>
          </a:prstGeom>
        </p:spPr>
      </p:pic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turn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79539" cy="1546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If your code works, congratulations you have now made your second animation with Scratch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Follow the same steps to add the same animations for the rest of the arrows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Make sure to select the sprite you want to work 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D30752-5587-3641-3A55-568144945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1075" y="2676291"/>
            <a:ext cx="367030" cy="311785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A2729-440B-7EDF-CEC0-74D1D2F5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807" y="4386146"/>
            <a:ext cx="364272" cy="312329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6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turn – Part 2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2675758" y="1187074"/>
            <a:ext cx="3955502" cy="1204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buFont typeface="Courier New" panose="02070309020205020404" pitchFamily="49" charset="0"/>
              <a:buChar char="o"/>
            </a:pPr>
            <a:r>
              <a:rPr lang="en" dirty="0"/>
              <a:t>Use these coordinates for the rest of the arrows</a:t>
            </a:r>
          </a:p>
        </p:txBody>
      </p:sp>
      <p:pic>
        <p:nvPicPr>
          <p:cNvPr id="2" name="Picture 1" descr="A blue arrow on a white background&#10;&#10;Description automatically generated">
            <a:extLst>
              <a:ext uri="{FF2B5EF4-FFF2-40B4-BE49-F238E27FC236}">
                <a16:creationId xmlns:a16="http://schemas.microsoft.com/office/drawing/2014/main" id="{F007227C-065B-A960-E37A-249D9707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665" y="2449160"/>
            <a:ext cx="731520" cy="655320"/>
          </a:xfrm>
          <a:prstGeom prst="rect">
            <a:avLst/>
          </a:prstGeom>
        </p:spPr>
      </p:pic>
      <p:pic>
        <p:nvPicPr>
          <p:cNvPr id="3" name="Picture 2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0F88D341-6D78-B803-4D3C-213F90D1D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833" y="2445986"/>
            <a:ext cx="2555875" cy="655955"/>
          </a:xfrm>
          <a:prstGeom prst="rect">
            <a:avLst/>
          </a:prstGeom>
        </p:spPr>
      </p:pic>
      <p:pic>
        <p:nvPicPr>
          <p:cNvPr id="4" name="Picture 3" descr="A green arrow with black text&#10;&#10;Description automatically generated">
            <a:extLst>
              <a:ext uri="{FF2B5EF4-FFF2-40B4-BE49-F238E27FC236}">
                <a16:creationId xmlns:a16="http://schemas.microsoft.com/office/drawing/2014/main" id="{68F77F59-1E5B-87B5-50B2-6A1AB6906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425" y="3211467"/>
            <a:ext cx="746760" cy="670560"/>
          </a:xfrm>
          <a:prstGeom prst="rect">
            <a:avLst/>
          </a:prstGeom>
        </p:spPr>
      </p:pic>
      <p:pic>
        <p:nvPicPr>
          <p:cNvPr id="8" name="Picture 7" descr="A blue rectangular sign with white text&#10;&#10;Description automatically generated">
            <a:extLst>
              <a:ext uri="{FF2B5EF4-FFF2-40B4-BE49-F238E27FC236}">
                <a16:creationId xmlns:a16="http://schemas.microsoft.com/office/drawing/2014/main" id="{97EC1342-6A3E-CBC6-1FC4-FE05EE6AE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833" y="3211467"/>
            <a:ext cx="2548890" cy="669290"/>
          </a:xfrm>
          <a:prstGeom prst="rect">
            <a:avLst/>
          </a:prstGeom>
        </p:spPr>
      </p:pic>
      <p:pic>
        <p:nvPicPr>
          <p:cNvPr id="9" name="Picture 8" descr="A red arrow on a white background&#10;&#10;Description automatically generated">
            <a:extLst>
              <a:ext uri="{FF2B5EF4-FFF2-40B4-BE49-F238E27FC236}">
                <a16:creationId xmlns:a16="http://schemas.microsoft.com/office/drawing/2014/main" id="{719C1324-C9D5-7E74-F043-C14F1D888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6665" y="3989014"/>
            <a:ext cx="731520" cy="655320"/>
          </a:xfrm>
          <a:prstGeom prst="rect">
            <a:avLst/>
          </a:prstGeom>
        </p:spPr>
      </p:pic>
      <p:pic>
        <p:nvPicPr>
          <p:cNvPr id="10" name="Picture 9" descr="A blue rectangular box with white text&#10;&#10;Description automatically generated">
            <a:extLst>
              <a:ext uri="{FF2B5EF4-FFF2-40B4-BE49-F238E27FC236}">
                <a16:creationId xmlns:a16="http://schemas.microsoft.com/office/drawing/2014/main" id="{C68B467C-84D1-0221-95CC-49818E3E8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5908" y="3990283"/>
            <a:ext cx="2583815" cy="6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9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9EC9F-5184-2563-0F2D-7C98D565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Error: “My arrow is gone”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3624F-5247-1388-076D-9C6AB2D22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First step, check to see if the arrow is visible</a:t>
            </a:r>
          </a:p>
          <a:p>
            <a:pPr marL="114300" indent="0">
              <a:buNone/>
            </a:pPr>
            <a:r>
              <a:rPr lang="en-US" dirty="0"/>
              <a:t>This is found under the play space on the right-hand side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Second step, Scratch runs code blocks if you click on them, your arrow might have moved off screen, use these coordinates for the arrows to put them back</a:t>
            </a:r>
          </a:p>
        </p:txBody>
      </p:sp>
      <p:pic>
        <p:nvPicPr>
          <p:cNvPr id="5" name="Picture 4" descr="A purple and white square with a circle in the middle&#10;&#10;Description automatically generated">
            <a:extLst>
              <a:ext uri="{FF2B5EF4-FFF2-40B4-BE49-F238E27FC236}">
                <a16:creationId xmlns:a16="http://schemas.microsoft.com/office/drawing/2014/main" id="{2D6DB1E4-B690-EAC6-4B7A-02AEF15E9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352" y="1152475"/>
            <a:ext cx="2198749" cy="938792"/>
          </a:xfrm>
          <a:prstGeom prst="rect">
            <a:avLst/>
          </a:prstGeom>
        </p:spPr>
      </p:pic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01DBA62D-70BA-9FBC-B887-28CB73E57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85547"/>
            <a:ext cx="3689540" cy="444523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F227EEF4-BB47-BC02-6B29-BC3FC20C1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79851"/>
            <a:ext cx="3753043" cy="488975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close-up of a screen&#10;&#10;Description automatically generated">
            <a:extLst>
              <a:ext uri="{FF2B5EF4-FFF2-40B4-BE49-F238E27FC236}">
                <a16:creationId xmlns:a16="http://schemas.microsoft.com/office/drawing/2014/main" id="{8B7938A6-A9F7-2BF8-0396-E33062721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7" y="3543348"/>
            <a:ext cx="3740342" cy="50167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A close-up of a screen&#10;&#10;Description automatically generated">
            <a:extLst>
              <a:ext uri="{FF2B5EF4-FFF2-40B4-BE49-F238E27FC236}">
                <a16:creationId xmlns:a16="http://schemas.microsoft.com/office/drawing/2014/main" id="{3E8F72E7-E2E5-BF1E-F99F-51343952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97" y="2860675"/>
            <a:ext cx="3791145" cy="495325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4876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The Creators (Cont)</a:t>
            </a:r>
            <a:endParaRPr dirty="0"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Jared: </a:t>
            </a:r>
            <a:endParaRPr dirty="0"/>
          </a:p>
          <a:p>
            <a:pPr lvl="0" algn="l" rtl="0">
              <a:spcBef>
                <a:spcPts val="12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Software Development student 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No formal coding experience until this project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Sterling:</a:t>
            </a:r>
            <a:endParaRPr dirty="0"/>
          </a:p>
          <a:p>
            <a:pPr lvl="0" algn="l" rtl="0">
              <a:spcBef>
                <a:spcPts val="12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Digital media student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Advanced Scratch programing experience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Anh Thu:</a:t>
            </a:r>
            <a:endParaRPr dirty="0"/>
          </a:p>
          <a:p>
            <a:pPr lvl="0" algn="l" rtl="0">
              <a:spcBef>
                <a:spcPts val="12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Software Development international student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Intermediate in Java, C++, Scratch, Tynker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Starter File</a:t>
            </a:r>
            <a:endParaRPr dirty="0"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82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Go to GitHub: </a:t>
            </a:r>
            <a:r>
              <a:rPr lang="en-US" dirty="0">
                <a:hlinkClick r:id="rId3"/>
              </a:rPr>
              <a:t>TAP-GGC/LightUp-Teaching-Programming-Basics-with-Scratch (github.com)</a:t>
            </a:r>
            <a:endParaRPr lang="en-US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Open the Documents -&gt; LightUp Starter Files folders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Download the “LightUp Workshop Starter Code” by clicking the download button at the top right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2C53B-8E1B-C54D-F11C-0A64A3B0E0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30" t="3944" r="4863" b="1"/>
          <a:stretch/>
        </p:blipFill>
        <p:spPr>
          <a:xfrm>
            <a:off x="8222166" y="3248722"/>
            <a:ext cx="550127" cy="574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DC9638-B224-350A-C407-7911158F5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61" y="3348990"/>
            <a:ext cx="1348857" cy="304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E4301-5076-1806-6E16-5994DA23A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502" y="3326128"/>
            <a:ext cx="1691787" cy="327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5143CA-7550-9BD1-0658-D11E9DBC3B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567" y="3303266"/>
            <a:ext cx="2598645" cy="3505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24729C-FAAB-12D4-B554-1B98781A8F6A}"/>
              </a:ext>
            </a:extLst>
          </p:cNvPr>
          <p:cNvCxnSpPr>
            <a:cxnSpLocks/>
          </p:cNvCxnSpPr>
          <p:nvPr/>
        </p:nvCxnSpPr>
        <p:spPr>
          <a:xfrm>
            <a:off x="2096429" y="3501403"/>
            <a:ext cx="2824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BC2C88-CF54-F81E-5EB0-AA9D3EA41BFF}"/>
              </a:ext>
            </a:extLst>
          </p:cNvPr>
          <p:cNvCxnSpPr>
            <a:cxnSpLocks/>
          </p:cNvCxnSpPr>
          <p:nvPr/>
        </p:nvCxnSpPr>
        <p:spPr>
          <a:xfrm>
            <a:off x="4434468" y="3524265"/>
            <a:ext cx="2824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ECD749-BC00-F982-D1F9-5911E8DAB045}"/>
              </a:ext>
            </a:extLst>
          </p:cNvPr>
          <p:cNvCxnSpPr>
            <a:cxnSpLocks/>
          </p:cNvCxnSpPr>
          <p:nvPr/>
        </p:nvCxnSpPr>
        <p:spPr>
          <a:xfrm>
            <a:off x="7668322" y="3467310"/>
            <a:ext cx="2824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4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Starter File – Part 2</a:t>
            </a:r>
            <a:endParaRPr dirty="0"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82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Go to Scratch: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https://scratch.mit.edu/</a:t>
            </a:r>
            <a:r>
              <a:rPr lang="en-US" dirty="0"/>
              <a:t>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Click Create at the top of the page: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When your new page opens click “File” at the top of the page and select “Load from your computer”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Find where your .sb3 is and select “Open”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ECD749-BC00-F982-D1F9-5911E8DAB045}"/>
              </a:ext>
            </a:extLst>
          </p:cNvPr>
          <p:cNvCxnSpPr>
            <a:cxnSpLocks/>
          </p:cNvCxnSpPr>
          <p:nvPr/>
        </p:nvCxnSpPr>
        <p:spPr>
          <a:xfrm>
            <a:off x="4096215" y="4228961"/>
            <a:ext cx="19180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9BE0C95-1ECB-B798-B984-FCD753F45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3237091"/>
            <a:ext cx="3665220" cy="403860"/>
          </a:xfrm>
          <a:prstGeom prst="rect">
            <a:avLst/>
          </a:prstGeom>
        </p:spPr>
      </p:pic>
      <p:pic>
        <p:nvPicPr>
          <p:cNvPr id="5" name="Picture 4" descr="A purple background with white text&#10;&#10;Description automatically generated">
            <a:extLst>
              <a:ext uri="{FF2B5EF4-FFF2-40B4-BE49-F238E27FC236}">
                <a16:creationId xmlns:a16="http://schemas.microsoft.com/office/drawing/2014/main" id="{1354699A-169B-BEE0-A5D5-46559CCB1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846" y="3237091"/>
            <a:ext cx="921835" cy="416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7E76FF-34E4-7ACF-FA77-AA17509A1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950" y="3227698"/>
            <a:ext cx="2367096" cy="422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FDC39-20B6-09C3-EBDB-FDB1AFB425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322" y="4092556"/>
            <a:ext cx="2472690" cy="247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543615-D8B5-1395-41D2-55C37CB9C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2485" y="4075093"/>
            <a:ext cx="845820" cy="28194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007D95-1673-FD01-2DA4-BE55FEA89849}"/>
              </a:ext>
            </a:extLst>
          </p:cNvPr>
          <p:cNvCxnSpPr>
            <a:cxnSpLocks/>
          </p:cNvCxnSpPr>
          <p:nvPr/>
        </p:nvCxnSpPr>
        <p:spPr>
          <a:xfrm>
            <a:off x="4085064" y="3445115"/>
            <a:ext cx="48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464900-68D4-44FC-CBD1-C9DF876D4BFC}"/>
              </a:ext>
            </a:extLst>
          </p:cNvPr>
          <p:cNvCxnSpPr>
            <a:cxnSpLocks/>
          </p:cNvCxnSpPr>
          <p:nvPr/>
        </p:nvCxnSpPr>
        <p:spPr>
          <a:xfrm>
            <a:off x="5687122" y="3459371"/>
            <a:ext cx="48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462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Starter File – Part 3</a:t>
            </a:r>
            <a:endParaRPr dirty="0"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82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Let Scratch load your project and now your ready to start the workshop.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      TIP: Close the green pop-up box that shows tutorials as you don’t need it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007D95-1673-FD01-2DA4-BE55FEA89849}"/>
              </a:ext>
            </a:extLst>
          </p:cNvPr>
          <p:cNvCxnSpPr>
            <a:cxnSpLocks/>
          </p:cNvCxnSpPr>
          <p:nvPr/>
        </p:nvCxnSpPr>
        <p:spPr>
          <a:xfrm>
            <a:off x="4328532" y="3400510"/>
            <a:ext cx="48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FC8CDC3-E485-6F28-046D-E1E44B37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7134"/>
            <a:ext cx="4025480" cy="1936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4176AD-CE55-B294-DA7D-55AC01902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965" y="2571750"/>
            <a:ext cx="4032035" cy="193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7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C4670-5939-BD89-FF61-D5A70B1F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Introduction to Scratch</a:t>
            </a:r>
          </a:p>
        </p:txBody>
      </p:sp>
    </p:spTree>
    <p:extLst>
      <p:ext uri="{BB962C8B-B14F-4D97-AF65-F5344CB8AC3E}">
        <p14:creationId xmlns:p14="http://schemas.microsoft.com/office/powerpoint/2010/main" val="64450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Familiar With Scratch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92802" cy="2572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On the left, Scratch has organized the code blocks into different categories and each categorgy have their own coding blocks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The middle of your screen is the workspace and where we will place our code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On the right, is where the game will be displayed and where we will also be able to select the sprite we want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0C908-8A96-EE24-860A-F15AF1836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02" y="161910"/>
            <a:ext cx="683596" cy="4641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D11992-9929-1A03-D7FD-CCB8898BB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425" y="231646"/>
            <a:ext cx="1013548" cy="426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C81BB2-2260-056F-B195-7848CD368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566" y="731375"/>
            <a:ext cx="1729890" cy="403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DD8FD-6080-B97A-D79E-4CDBB7860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9566" y="1208241"/>
            <a:ext cx="1806097" cy="4267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3BF01-2D10-725B-AA17-F8AFA4217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1547" y="1634998"/>
            <a:ext cx="1005927" cy="541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7E9C3F-E3D9-A02F-F52C-F3EA134C5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8203" y="2272971"/>
            <a:ext cx="1112616" cy="4191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8B35AB-EF0E-995E-5AB2-4C4D6B7729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1461" y="2789013"/>
            <a:ext cx="1806097" cy="3505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F4F7A5-D109-EC6D-6B93-CED952FFCD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1080" y="3330080"/>
            <a:ext cx="845893" cy="3048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D49D2F-FDB4-F07C-48BE-FB5F0753D2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7718" y="3825423"/>
            <a:ext cx="1112616" cy="3200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D2FD6F-C046-BE32-A910-EAEDF6936A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61511" y="4336008"/>
            <a:ext cx="1265030" cy="3581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EFCD73-D665-9C07-7BFE-382E033583E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6250"/>
          <a:stretch/>
        </p:blipFill>
        <p:spPr>
          <a:xfrm>
            <a:off x="1137081" y="3576556"/>
            <a:ext cx="975139" cy="13649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59F6BD-19F8-588D-C175-68FF1ED2677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43415"/>
          <a:stretch/>
        </p:blipFill>
        <p:spPr>
          <a:xfrm>
            <a:off x="4543709" y="3550372"/>
            <a:ext cx="1311173" cy="141899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66B6A1-4EED-B728-D62C-472F7C17F9DF}"/>
              </a:ext>
            </a:extLst>
          </p:cNvPr>
          <p:cNvCxnSpPr>
            <a:cxnSpLocks/>
          </p:cNvCxnSpPr>
          <p:nvPr/>
        </p:nvCxnSpPr>
        <p:spPr>
          <a:xfrm>
            <a:off x="5071947" y="2047495"/>
            <a:ext cx="9794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A0B55AA-8D72-FB31-0256-72D028885CFF}"/>
              </a:ext>
            </a:extLst>
          </p:cNvPr>
          <p:cNvCxnSpPr>
            <a:cxnSpLocks/>
          </p:cNvCxnSpPr>
          <p:nvPr/>
        </p:nvCxnSpPr>
        <p:spPr>
          <a:xfrm>
            <a:off x="5016689" y="2726676"/>
            <a:ext cx="914400" cy="914400"/>
          </a:xfrm>
          <a:prstGeom prst="bentConnector3">
            <a:avLst>
              <a:gd name="adj1" fmla="val 1223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679435A-FDEF-5E47-A416-A3B9FEEF83A8}"/>
              </a:ext>
            </a:extLst>
          </p:cNvPr>
          <p:cNvCxnSpPr>
            <a:cxnSpLocks/>
            <a:stCxn id="112" idx="2"/>
          </p:cNvCxnSpPr>
          <p:nvPr/>
        </p:nvCxnSpPr>
        <p:spPr>
          <a:xfrm rot="5400000">
            <a:off x="2501997" y="3405565"/>
            <a:ext cx="487163" cy="11250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2530</TotalTime>
  <Words>1694</Words>
  <Application>Microsoft Office PowerPoint</Application>
  <PresentationFormat>On-screen Show (16:9)</PresentationFormat>
  <Paragraphs>160</Paragraphs>
  <Slides>38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Aptos</vt:lpstr>
      <vt:lpstr>Proxima Nova</vt:lpstr>
      <vt:lpstr>Courier New</vt:lpstr>
      <vt:lpstr>Spearmint</vt:lpstr>
      <vt:lpstr>TAP LIGHT UP WORKSHOP</vt:lpstr>
      <vt:lpstr>About TAP</vt:lpstr>
      <vt:lpstr>    The Creators!</vt:lpstr>
      <vt:lpstr>Meet The Creators (Cont)</vt:lpstr>
      <vt:lpstr>Download Starter File</vt:lpstr>
      <vt:lpstr>Download Starter File – Part 2</vt:lpstr>
      <vt:lpstr>Download Starter File – Part 3</vt:lpstr>
      <vt:lpstr>Introduction to Scratch</vt:lpstr>
      <vt:lpstr>Get Familiar With Scratch</vt:lpstr>
      <vt:lpstr>Get Familiar With Scratch – Part 2</vt:lpstr>
      <vt:lpstr>Get Familiar With Scratch – Part 3</vt:lpstr>
      <vt:lpstr>Get Familiar With Scratch – Part 4</vt:lpstr>
      <vt:lpstr>LightUp Workshop Part 1</vt:lpstr>
      <vt:lpstr>Turn on Lights </vt:lpstr>
      <vt:lpstr>Turn on Lights – Part 2</vt:lpstr>
      <vt:lpstr>Turn on Lights – Part 3</vt:lpstr>
      <vt:lpstr>Turn on Lights – Part 4</vt:lpstr>
      <vt:lpstr>Turn on Lights – Part 5</vt:lpstr>
      <vt:lpstr>Your turn</vt:lpstr>
      <vt:lpstr>Your turn – Part 2</vt:lpstr>
      <vt:lpstr>LightUp Workshop Part 2</vt:lpstr>
      <vt:lpstr>Falling Arrows  </vt:lpstr>
      <vt:lpstr>Falling Arrows – Part 2  </vt:lpstr>
      <vt:lpstr>Falling Arrows – Part 3</vt:lpstr>
      <vt:lpstr>Falling Arrows – Part 4</vt:lpstr>
      <vt:lpstr>Falling Arrows – Part 5</vt:lpstr>
      <vt:lpstr>Falling Arrows – Part 6  </vt:lpstr>
      <vt:lpstr>Falling Arrows – Part 7  </vt:lpstr>
      <vt:lpstr>Falling Arrows – Part 8</vt:lpstr>
      <vt:lpstr>Falling Arrows – Part 9</vt:lpstr>
      <vt:lpstr>Falling Arrows – Part 10</vt:lpstr>
      <vt:lpstr>Falling Arrows – Part 11</vt:lpstr>
      <vt:lpstr>Falling Arrows – Part 12</vt:lpstr>
      <vt:lpstr>Falling Arrows – Part 13</vt:lpstr>
      <vt:lpstr>Falling Arrows – Part 14</vt:lpstr>
      <vt:lpstr>Your turn</vt:lpstr>
      <vt:lpstr>Your turn – Part 2</vt:lpstr>
      <vt:lpstr>Common Error: “My arrow is gone”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TAP LIGHT UP WORKSHOP</dc:title>
  <dc:creator>Danielle Mathieu</dc:creator>
  <cp:lastModifiedBy>Danielle Mathieu</cp:lastModifiedBy>
  <cp:revision>7</cp:revision>
  <dcterms:modified xsi:type="dcterms:W3CDTF">2024-05-28T00:02:57Z</dcterms:modified>
</cp:coreProperties>
</file>